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fonts/font2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</p:sldIdLst>
  <p:sldSz cx="7772400" cy="10058400"/>
  <p:notesSz cx="7772400" cy="10058400"/>
  <p:embeddedFontLst>
    <p:embeddedFont>
      <p:font typeface="UNBWJO+Rubik Regular"/>
      <p:regular r:id="rId11"/>
    </p:embeddedFont>
    <p:embeddedFont>
      <p:font typeface="QJJODE+icomoon"/>
      <p:regular r:id="rId12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font" Target="fonts/font1.fntdata" /><Relationship Id="rId12" Type="http://schemas.openxmlformats.org/officeDocument/2006/relationships/font" Target="fonts/font2.fntdata" /><Relationship Id="rId2" Type="http://schemas.openxmlformats.org/officeDocument/2006/relationships/tableStyles" Target="tableStyles.xml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hyperlink" Target="https://uhfh.qzywt.com/author-1.html" TargetMode="External" /><Relationship Id="rId3" Type="http://schemas.openxmlformats.org/officeDocument/2006/relationships/image" Target="../media/image1.png" /><Relationship Id="rId4" Type="http://schemas.openxmlformats.org/officeDocument/2006/relationships/hyperlink" Target="https://uhfh.qzywt.com/mysf-7.html" TargetMode="Externa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hyperlink" Target="https://uhfh.qzywt.com/" TargetMode="External" /><Relationship Id="rId3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hyperlink" Target="https://uhfh.qzywt.com/" TargetMode="External" /><Relationship Id="rId3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hyperlink" Target="https://uhfh.qzywt.com/" TargetMode="External" /><Relationship Id="rId3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hyperlink" Target="https://uhfh.qzywt.com/" TargetMode="External" /><Relationship Id="rId3" Type="http://schemas.openxmlformats.org/officeDocument/2006/relationships/image" Target="../media/image5.png" /><Relationship Id="rId4" Type="http://schemas.openxmlformats.org/officeDocument/2006/relationships/hyperlink" Target="https://uhfh.qzywt.com/tl/103444.html" TargetMode="External" /><Relationship Id="rId5" Type="http://schemas.openxmlformats.org/officeDocument/2006/relationships/hyperlink" Target="https://uhfh.qzywt.com/rx/103448.html" TargetMode="External" /><Relationship Id="rId6" Type="http://schemas.openxmlformats.org/officeDocument/2006/relationships/hyperlink" Target="https://beian.miit.gov.cn/" TargetMode="Externa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18288"/>
            <a:ext cx="7772400" cy="10040112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26410" y="1534081"/>
            <a:ext cx="4920306" cy="30696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46"/>
              </a:lnSpc>
              <a:spcBef>
                <a:spcPts val="0"/>
              </a:spcBef>
              <a:spcAft>
                <a:spcPts val="0"/>
              </a:spcAft>
            </a:pPr>
            <a:r>
              <a:rPr dirty="0" sz="1550">
                <a:solidFill>
                  <a:srgbClr val="333333"/>
                </a:solidFill>
                <a:latin typeface="Microsoft YaHei"/>
                <a:cs typeface="Microsoft YaHei"/>
              </a:rPr>
              <a:t>天龙八部</a:t>
            </a:r>
            <a:r>
              <a:rPr dirty="0" sz="1550">
                <a:solidFill>
                  <a:srgbClr val="333333"/>
                </a:solidFill>
                <a:latin typeface="UNBWJO+Rubik Regular"/>
                <a:cs typeface="UNBWJO+Rubik Regular"/>
              </a:rPr>
              <a:t>SF</a:t>
            </a:r>
            <a:r>
              <a:rPr dirty="0" sz="1550">
                <a:solidFill>
                  <a:srgbClr val="333333"/>
                </a:solidFill>
                <a:latin typeface="Microsoft YaHei"/>
                <a:cs typeface="Microsoft YaHei"/>
              </a:rPr>
              <a:t>全解析：差异、更新与平衡，玩家必看指南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97221" y="1932755"/>
            <a:ext cx="2793951" cy="1949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93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>
                <a:solidFill>
                  <a:srgbClr val="555555"/>
                </a:solidFill>
                <a:latin typeface="Microsoft YaHei"/>
                <a:cs typeface="Microsoft YaHei"/>
                <a:hlinkClick r:id="rId2"/>
              </a:rPr>
              <a:t>魔域网</a:t>
            </a:r>
            <a:r>
              <a:rPr dirty="0" sz="900" spc="1067">
                <a:solidFill>
                  <a:srgbClr val="555555"/>
                </a:solidFill>
                <a:latin typeface="Times New Roman"/>
                <a:cs typeface="Times New Roman"/>
                <a:hlinkClick r:id="rId2"/>
              </a:rPr>
              <a:t/>
            </a:r>
            <a:r>
              <a:rPr dirty="0" sz="850">
                <a:solidFill>
                  <a:srgbClr val="999999"/>
                </a:solidFill>
                <a:latin typeface="QJJODE+icomoon"/>
                <a:cs typeface="QJJODE+icomoon"/>
              </a:rPr>
              <a:t></a:t>
            </a:r>
            <a:r>
              <a:rPr dirty="0" sz="850" spc="-29">
                <a:solidFill>
                  <a:srgbClr val="999999"/>
                </a:solidFill>
                <a:latin typeface="Times New Roman"/>
                <a:cs typeface="Times New Roman"/>
              </a:rPr>
              <a:t/>
            </a:r>
            <a:r>
              <a:rPr dirty="0" sz="900">
                <a:solidFill>
                  <a:srgbClr val="555555"/>
                </a:solidFill>
                <a:latin typeface="Microsoft YaHei"/>
                <a:cs typeface="Microsoft YaHei"/>
                <a:hlinkClick r:id="rId4"/>
              </a:rPr>
              <a:t>奇迹</a:t>
            </a:r>
            <a:r>
              <a:rPr dirty="0" sz="900" spc="1067">
                <a:solidFill>
                  <a:srgbClr val="555555"/>
                </a:solidFill>
                <a:latin typeface="Times New Roman"/>
                <a:cs typeface="Times New Roman"/>
                <a:hlinkClick r:id="rId4"/>
              </a:rPr>
              <a:t/>
            </a:r>
            <a:r>
              <a:rPr dirty="0" sz="850">
                <a:solidFill>
                  <a:srgbClr val="999999"/>
                </a:solidFill>
                <a:latin typeface="QJJODE+icomoon"/>
                <a:cs typeface="QJJODE+icomoon"/>
              </a:rPr>
              <a:t></a:t>
            </a:r>
            <a:r>
              <a:rPr dirty="0" sz="850" spc="-29">
                <a:solidFill>
                  <a:srgbClr val="999999"/>
                </a:solidFill>
                <a:latin typeface="Times New Roman"/>
                <a:cs typeface="Times New Roman"/>
              </a:rPr>
              <a:t/>
            </a:r>
            <a:r>
              <a:rPr dirty="0" sz="900" spc="-14">
                <a:solidFill>
                  <a:srgbClr val="999999"/>
                </a:solidFill>
                <a:latin typeface="UNBWJO+Rubik Regular"/>
                <a:cs typeface="UNBWJO+Rubik Regular"/>
              </a:rPr>
              <a:t>2025-10-24</a:t>
            </a:r>
            <a:r>
              <a:rPr dirty="0" sz="900" spc="10">
                <a:solidFill>
                  <a:srgbClr val="999999"/>
                </a:solidFill>
                <a:latin typeface="UNBWJO+Rubik Regular"/>
                <a:cs typeface="UNBWJO+Rubik Regular"/>
              </a:rPr>
              <a:t/>
            </a:r>
            <a:r>
              <a:rPr dirty="0" sz="900">
                <a:solidFill>
                  <a:srgbClr val="999999"/>
                </a:solidFill>
                <a:latin typeface="UNBWJO+Rubik Regular"/>
                <a:cs typeface="UNBWJO+Rubik Regular"/>
              </a:rPr>
              <a:t>05:21:23</a:t>
            </a:r>
            <a:r>
              <a:rPr dirty="0" sz="900" spc="1044">
                <a:solidFill>
                  <a:srgbClr val="999999"/>
                </a:solidFill>
                <a:latin typeface="UNBWJO+Rubik Regular"/>
                <a:cs typeface="UNBWJO+Rubik Regular"/>
              </a:rPr>
              <a:t/>
            </a:r>
            <a:r>
              <a:rPr dirty="0" sz="850">
                <a:solidFill>
                  <a:srgbClr val="999999"/>
                </a:solidFill>
                <a:latin typeface="QJJODE+icomoon"/>
                <a:cs typeface="QJJODE+icomoon"/>
              </a:rPr>
              <a:t></a:t>
            </a:r>
            <a:r>
              <a:rPr dirty="0" sz="850" spc="-29">
                <a:solidFill>
                  <a:srgbClr val="999999"/>
                </a:solidFill>
                <a:latin typeface="Times New Roman"/>
                <a:cs typeface="Times New Roman"/>
              </a:rPr>
              <a:t/>
            </a:r>
            <a:r>
              <a:rPr dirty="0" sz="900">
                <a:solidFill>
                  <a:srgbClr val="999999"/>
                </a:solidFill>
                <a:latin typeface="UNBWJO+Rubik Regular"/>
                <a:cs typeface="UNBWJO+Rubik Regular"/>
              </a:rPr>
              <a:t>0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72601" y="2465693"/>
            <a:ext cx="522022" cy="20056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21">
                <a:solidFill>
                  <a:srgbClr val="535353"/>
                </a:solidFill>
                <a:latin typeface="Microsoft YaHei"/>
                <a:cs typeface="Microsoft YaHei"/>
              </a:rPr>
              <a:t>各位玩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850610" y="2465693"/>
            <a:ext cx="5329284" cy="20056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21">
                <a:solidFill>
                  <a:srgbClr val="535353"/>
                </a:solidFill>
                <a:latin typeface="Microsoft YaHei"/>
                <a:cs typeface="Microsoft YaHei"/>
              </a:rPr>
              <a:t>的玩家朋友们，咱知道玩这类游戏肯定有不少地方让你们觉着困惑。就想着给大伙总结点东西，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26410" y="2711885"/>
            <a:ext cx="3344681" cy="20613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帮你们能更顺地玩下去。下面咱就好好聊一下天龙八部</a:t>
            </a:r>
            <a:r>
              <a:rPr dirty="0" sz="950" spc="27">
                <a:solidFill>
                  <a:srgbClr val="535353"/>
                </a:solidFill>
                <a:latin typeface="UNBWJO+Rubik Regular"/>
                <a:cs typeface="UNBWJO+Rubik Regular"/>
              </a:rPr>
              <a:t>sf</a:t>
            </a:r>
            <a:r>
              <a:rPr dirty="0" sz="950">
                <a:solidFill>
                  <a:srgbClr val="535353"/>
                </a:solidFill>
                <a:latin typeface="Microsoft YaHei"/>
                <a:cs typeface="Microsoft YaHei"/>
              </a:rPr>
              <a:t>。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72601" y="3081172"/>
            <a:ext cx="6307184" cy="20613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22">
                <a:solidFill>
                  <a:srgbClr val="535353"/>
                </a:solidFill>
                <a:latin typeface="Microsoft YaHei"/>
                <a:cs typeface="Microsoft YaHei"/>
              </a:rPr>
              <a:t>首先讲讲天龙八部</a:t>
            </a:r>
            <a:r>
              <a:rPr dirty="0" sz="950" spc="29">
                <a:solidFill>
                  <a:srgbClr val="535353"/>
                </a:solidFill>
                <a:latin typeface="UNBWJO+Rubik Regular"/>
                <a:cs typeface="UNBWJO+Rubik Regular"/>
              </a:rPr>
              <a:t>sf</a:t>
            </a:r>
            <a:r>
              <a:rPr dirty="0" sz="950" spc="22">
                <a:solidFill>
                  <a:srgbClr val="535353"/>
                </a:solidFill>
                <a:latin typeface="Microsoft YaHei"/>
                <a:cs typeface="Microsoft YaHei"/>
              </a:rPr>
              <a:t>的大体情况。</a:t>
            </a:r>
            <a:r>
              <a:rPr dirty="0" sz="950" spc="29">
                <a:solidFill>
                  <a:srgbClr val="535353"/>
                </a:solidFill>
                <a:latin typeface="UNBWJO+Rubik Regular"/>
                <a:cs typeface="UNBWJO+Rubik Regular"/>
              </a:rPr>
              <a:t>sf</a:t>
            </a:r>
            <a:r>
              <a:rPr dirty="0" sz="950" spc="22">
                <a:solidFill>
                  <a:srgbClr val="535353"/>
                </a:solidFill>
                <a:latin typeface="Microsoft YaHei"/>
                <a:cs typeface="Microsoft YaHei"/>
              </a:rPr>
              <a:t>，就是私服。天龙八部正版人气是挺高，这不就有些私服跟着冒头。这私服，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626410" y="3327363"/>
            <a:ext cx="5847627" cy="20056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其实就是玩家自己搭设的网络服务器</a:t>
            </a:r>
            <a:r>
              <a:rPr dirty="0" sz="950" spc="21">
                <a:solidFill>
                  <a:srgbClr val="535353"/>
                </a:solidFill>
                <a:latin typeface="Times New Roman"/>
                <a:cs typeface="Times New Roman"/>
              </a:rPr>
              <a:t/>
            </a: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，并不是游戏发行方官方所负责运维的，它和官方版本会存在差异呢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72601" y="3696650"/>
            <a:ext cx="3287237" cy="20613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咱得明白，其实玩</a:t>
            </a:r>
            <a:r>
              <a:rPr dirty="0" sz="950" spc="21">
                <a:solidFill>
                  <a:srgbClr val="535353"/>
                </a:solidFill>
                <a:latin typeface="Times New Roman"/>
                <a:cs typeface="Times New Roman"/>
              </a:rPr>
              <a:t/>
            </a:r>
            <a:r>
              <a:rPr dirty="0" sz="950" spc="27">
                <a:solidFill>
                  <a:srgbClr val="535353"/>
                </a:solidFill>
                <a:latin typeface="UNBWJO+Rubik Regular"/>
                <a:cs typeface="UNBWJO+Rubik Regular"/>
              </a:rPr>
              <a:t>sf</a:t>
            </a: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它是处于什么状况呢</a:t>
            </a:r>
            <a:r>
              <a:rPr dirty="0" sz="950" spc="21">
                <a:solidFill>
                  <a:srgbClr val="535353"/>
                </a:solidFill>
                <a:latin typeface="Times New Roman"/>
                <a:cs typeface="Times New Roman"/>
              </a:rPr>
              <a:t/>
            </a: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。第一点差异呢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872601" y="4065937"/>
            <a:ext cx="6307185" cy="20056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咱看的游戏更新层面来说。官方版本更新稳定，啥啥系统更新，新玩法添加都是有严格的节奏，人家官方团队努力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626410" y="4312128"/>
            <a:ext cx="3623698" cy="20613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来做。但天龙八部</a:t>
            </a:r>
            <a:r>
              <a:rPr dirty="0" sz="950" spc="27">
                <a:solidFill>
                  <a:srgbClr val="535353"/>
                </a:solidFill>
                <a:latin typeface="UNBWJO+Rubik Regular"/>
                <a:cs typeface="UNBWJO+Rubik Regular"/>
              </a:rPr>
              <a:t>sf</a:t>
            </a: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，更新随意又无序，说不定还拖着不更啦</a:t>
            </a:r>
            <a:r>
              <a:rPr dirty="0" sz="950" spc="21">
                <a:solidFill>
                  <a:srgbClr val="535353"/>
                </a:solidFill>
                <a:latin typeface="Times New Roman"/>
                <a:cs typeface="Times New Roman"/>
              </a:rPr>
              <a:t/>
            </a:r>
            <a:r>
              <a:rPr dirty="0" sz="950">
                <a:solidFill>
                  <a:srgbClr val="535353"/>
                </a:solidFill>
                <a:latin typeface="Microsoft YaHei"/>
                <a:cs typeface="Microsoft YaHei"/>
              </a:rPr>
              <a:t>。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872601" y="8333255"/>
            <a:ext cx="6307185" cy="20056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39">
                <a:solidFill>
                  <a:srgbClr val="535353"/>
                </a:solidFill>
                <a:latin typeface="Microsoft YaHei"/>
                <a:cs typeface="Microsoft YaHei"/>
              </a:rPr>
              <a:t>咱第二方面说这个平衡情况，如果在正派官方版天龙八部里面，各种门派的技能属性会保持一个大体的均衡状态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626410" y="8579447"/>
            <a:ext cx="2023454" cy="20613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的，可这</a:t>
            </a:r>
            <a:r>
              <a:rPr dirty="0" sz="950" spc="27">
                <a:solidFill>
                  <a:srgbClr val="535353"/>
                </a:solidFill>
                <a:latin typeface="UNBWJO+Rubik Regular"/>
                <a:cs typeface="UNBWJO+Rubik Regular"/>
              </a:rPr>
              <a:t>sf</a:t>
            </a: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版本里啊</a:t>
            </a:r>
            <a:r>
              <a:rPr dirty="0" sz="950" spc="21">
                <a:solidFill>
                  <a:srgbClr val="535353"/>
                </a:solidFill>
                <a:latin typeface="Times New Roman"/>
                <a:cs typeface="Times New Roman"/>
              </a:rPr>
              <a:t/>
            </a: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这些都得两说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872601" y="8948734"/>
            <a:ext cx="6307184" cy="20056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34">
                <a:solidFill>
                  <a:srgbClr val="535353"/>
                </a:solidFill>
                <a:latin typeface="Microsoft YaHei"/>
                <a:cs typeface="Microsoft YaHei"/>
              </a:rPr>
              <a:t>第三呢就说游戏数据问题，</a:t>
            </a:r>
            <a:r>
              <a:rPr dirty="0" sz="950" spc="35">
                <a:solidFill>
                  <a:srgbClr val="535353"/>
                </a:solidFill>
                <a:latin typeface="Times New Roman"/>
                <a:cs typeface="Times New Roman"/>
              </a:rPr>
              <a:t/>
            </a:r>
            <a:r>
              <a:rPr dirty="0" sz="950" spc="34">
                <a:solidFill>
                  <a:srgbClr val="535353"/>
                </a:solidFill>
                <a:latin typeface="Microsoft YaHei"/>
                <a:cs typeface="Microsoft YaHei"/>
              </a:rPr>
              <a:t>正儿八经的官方正版天龙八部的话。玩家在里面的数据都是会严谨正规存好管理好但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626410" y="9194925"/>
            <a:ext cx="2269646" cy="20613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是在</a:t>
            </a:r>
            <a:r>
              <a:rPr dirty="0" sz="950" spc="27">
                <a:solidFill>
                  <a:srgbClr val="535353"/>
                </a:solidFill>
                <a:latin typeface="UNBWJO+Rubik Regular"/>
                <a:cs typeface="UNBWJO+Rubik Regular"/>
              </a:rPr>
              <a:t>sf</a:t>
            </a: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版本</a:t>
            </a:r>
            <a:r>
              <a:rPr dirty="0" sz="950" spc="21">
                <a:solidFill>
                  <a:srgbClr val="535353"/>
                </a:solidFill>
                <a:latin typeface="Times New Roman"/>
                <a:cs typeface="Times New Roman"/>
              </a:rPr>
              <a:t/>
            </a: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，咋保障这方面就不敢说咯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26410" y="6609916"/>
            <a:ext cx="6553380" cy="4467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46191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23">
                <a:solidFill>
                  <a:srgbClr val="535353"/>
                </a:solidFill>
                <a:latin typeface="Microsoft YaHei"/>
                <a:cs typeface="Microsoft YaHei"/>
              </a:rPr>
              <a:t>得先研究不同门派技能</a:t>
            </a:r>
            <a:r>
              <a:rPr dirty="0" sz="950" spc="25">
                <a:solidFill>
                  <a:srgbClr val="535353"/>
                </a:solidFill>
                <a:latin typeface="Times New Roman"/>
                <a:cs typeface="Times New Roman"/>
              </a:rPr>
              <a:t/>
            </a:r>
            <a:r>
              <a:rPr dirty="0" sz="950" spc="23">
                <a:solidFill>
                  <a:srgbClr val="535353"/>
                </a:solidFill>
                <a:latin typeface="Microsoft YaHei"/>
                <a:cs typeface="Microsoft YaHei"/>
              </a:rPr>
              <a:t>，得看出个门道知道差异门道。每个门派有着自己特异的路数</a:t>
            </a:r>
            <a:r>
              <a:rPr dirty="0" sz="950" spc="25">
                <a:solidFill>
                  <a:srgbClr val="535353"/>
                </a:solidFill>
                <a:latin typeface="Times New Roman"/>
                <a:cs typeface="Times New Roman"/>
              </a:rPr>
              <a:t/>
            </a:r>
            <a:r>
              <a:rPr dirty="0" sz="950" spc="23">
                <a:solidFill>
                  <a:srgbClr val="535353"/>
                </a:solidFill>
                <a:latin typeface="Microsoft YaHei"/>
                <a:cs typeface="Microsoft YaHei"/>
              </a:rPr>
              <a:t>有的擅长远距离攻击</a:t>
            </a:r>
            <a:r>
              <a:rPr dirty="0" sz="950" spc="25">
                <a:solidFill>
                  <a:srgbClr val="535353"/>
                </a:solidFill>
                <a:latin typeface="Times New Roman"/>
                <a:cs typeface="Times New Roman"/>
              </a:rPr>
              <a:t/>
            </a:r>
            <a:r>
              <a:rPr dirty="0" sz="950" spc="23">
                <a:solidFill>
                  <a:srgbClr val="535353"/>
                </a:solidFill>
                <a:latin typeface="Microsoft YaHei"/>
                <a:cs typeface="Microsoft YaHei"/>
              </a:rPr>
              <a:t>有的近</a:t>
            </a:r>
          </a:p>
          <a:p>
            <a:pPr marL="0" marR="0">
              <a:lnSpc>
                <a:spcPts val="1279"/>
              </a:lnSpc>
              <a:spcBef>
                <a:spcPts val="609"/>
              </a:spcBef>
              <a:spcAft>
                <a:spcPts val="0"/>
              </a:spcAft>
            </a:pP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战强得很。你结合你操作习性定好入门门派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72601" y="7225394"/>
            <a:ext cx="5412689" cy="93913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535353"/>
                </a:solidFill>
                <a:latin typeface="UNBWJO+Rubik Regular"/>
                <a:cs typeface="UNBWJO+Rubik Regular"/>
              </a:rPr>
              <a:t>-</a:t>
            </a: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其次要摸索主线支线这些任务门道技巧，通过这些慢慢摸索着熟悉地图各种资源在哪儿</a:t>
            </a:r>
          </a:p>
          <a:p>
            <a:pPr marL="0" marR="0">
              <a:lnSpc>
                <a:spcPts val="1279"/>
              </a:lnSpc>
              <a:spcBef>
                <a:spcPts val="1534"/>
              </a:spcBef>
              <a:spcAft>
                <a:spcPts val="0"/>
              </a:spcAft>
            </a:pPr>
            <a:r>
              <a:rPr dirty="0" sz="950">
                <a:solidFill>
                  <a:srgbClr val="535353"/>
                </a:solidFill>
                <a:latin typeface="UNBWJO+Rubik Regular"/>
                <a:cs typeface="UNBWJO+Rubik Regular"/>
              </a:rPr>
              <a:t>-</a:t>
            </a: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另外，得花精力去构建属于你自己厉害强大家伙，你看在打造武器</a:t>
            </a:r>
            <a:r>
              <a:rPr dirty="0" sz="950" spc="21">
                <a:solidFill>
                  <a:srgbClr val="535353"/>
                </a:solidFill>
                <a:latin typeface="Times New Roman"/>
                <a:cs typeface="Times New Roman"/>
              </a:rPr>
              <a:t/>
            </a: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装备属性加成方面就要花工夫</a:t>
            </a:r>
          </a:p>
          <a:p>
            <a:pPr marL="0" marR="0">
              <a:lnSpc>
                <a:spcPts val="1279"/>
              </a:lnSpc>
              <a:spcBef>
                <a:spcPts val="1584"/>
              </a:spcBef>
              <a:spcAft>
                <a:spcPts val="0"/>
              </a:spcAft>
            </a:pP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有些玩家常遇着的问题啊：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151618" y="1388168"/>
            <a:ext cx="215178" cy="192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13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535353"/>
                </a:solidFill>
                <a:latin typeface="UNBWJO+Rubik Regular"/>
                <a:cs typeface="UNBWJO+Rubik Regular"/>
              </a:rPr>
              <a:t>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72601" y="1743532"/>
            <a:ext cx="6307182" cy="20613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30">
                <a:solidFill>
                  <a:srgbClr val="535353"/>
                </a:solidFill>
                <a:latin typeface="Microsoft YaHei"/>
                <a:cs typeface="Microsoft YaHei"/>
              </a:rPr>
              <a:t>答：在天龙八部正式官版，有着规范练级的地图</a:t>
            </a:r>
            <a:r>
              <a:rPr dirty="0" sz="950" spc="31">
                <a:solidFill>
                  <a:srgbClr val="535353"/>
                </a:solidFill>
                <a:latin typeface="Times New Roman"/>
                <a:cs typeface="Times New Roman"/>
              </a:rPr>
              <a:t/>
            </a:r>
            <a:r>
              <a:rPr dirty="0" sz="950" spc="30">
                <a:solidFill>
                  <a:srgbClr val="535353"/>
                </a:solidFill>
                <a:latin typeface="Microsoft YaHei"/>
                <a:cs typeface="Microsoft YaHei"/>
              </a:rPr>
              <a:t>、任务让咱去刷经验。等级制度要求严。在这个那个</a:t>
            </a:r>
            <a:r>
              <a:rPr dirty="0" sz="950" spc="32">
                <a:solidFill>
                  <a:srgbClr val="535353"/>
                </a:solidFill>
                <a:latin typeface="UNBWJO+Rubik Regular"/>
                <a:cs typeface="UNBWJO+Rubik Regular"/>
              </a:rPr>
              <a:t>sf</a:t>
            </a:r>
            <a:r>
              <a:rPr dirty="0" sz="950" spc="30">
                <a:solidFill>
                  <a:srgbClr val="535353"/>
                </a:solidFill>
                <a:latin typeface="Microsoft YaHei"/>
                <a:cs typeface="Microsoft YaHei"/>
              </a:rPr>
              <a:t>里面</a:t>
            </a:r>
            <a:r>
              <a:rPr dirty="0" sz="950" spc="31">
                <a:solidFill>
                  <a:srgbClr val="535353"/>
                </a:solidFill>
                <a:latin typeface="Times New Roman"/>
                <a:cs typeface="Times New Roman"/>
              </a:rPr>
              <a:t/>
            </a:r>
            <a:r>
              <a:rPr dirty="0" sz="950" spc="30">
                <a:solidFill>
                  <a:srgbClr val="535353"/>
                </a:solidFill>
                <a:latin typeface="Microsoft YaHei"/>
                <a:cs typeface="Microsoft YaHei"/>
              </a:rPr>
              <a:t>嘛则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26410" y="1989724"/>
            <a:ext cx="4460749" cy="20056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有可能用不同特别的方式。什么刷副本倍率、经验加成装备门槛等，特别不统一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72601" y="8046031"/>
            <a:ext cx="398591" cy="20056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问：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364984" y="8046031"/>
            <a:ext cx="2113724" cy="20613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个</a:t>
            </a:r>
            <a:r>
              <a:rPr dirty="0" sz="950" spc="27">
                <a:solidFill>
                  <a:srgbClr val="535353"/>
                </a:solidFill>
                <a:latin typeface="UNBWJO+Rubik Regular"/>
                <a:cs typeface="UNBWJO+Rubik Regular"/>
              </a:rPr>
              <a:t>sf</a:t>
            </a: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的打擂台匹配之类得公平不合理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72601" y="8415320"/>
            <a:ext cx="398591" cy="20056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答：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364984" y="8415320"/>
            <a:ext cx="5814801" cy="4467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服务器擂台匹配是讲究等级差不多这些的，规则标准设定相当科学，想在这个擂台上取得好成绩拼实力是</a:t>
            </a:r>
          </a:p>
          <a:p>
            <a:pPr marL="57444" marR="0">
              <a:lnSpc>
                <a:spcPts val="1279"/>
              </a:lnSpc>
              <a:spcBef>
                <a:spcPts val="609"/>
              </a:spcBef>
              <a:spcAft>
                <a:spcPts val="0"/>
              </a:spcAft>
            </a:pP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的话，规矩自定。可能不公平匹配</a:t>
            </a:r>
            <a:r>
              <a:rPr dirty="0" sz="950" spc="21">
                <a:solidFill>
                  <a:srgbClr val="535353"/>
                </a:solidFill>
                <a:latin typeface="Times New Roman"/>
                <a:cs typeface="Times New Roman"/>
              </a:rPr>
              <a:t/>
            </a: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一些优势者去欺负刚打擂台新手嘞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626410" y="8661510"/>
            <a:ext cx="644782" cy="20056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真有用；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872601" y="9030796"/>
            <a:ext cx="398591" cy="20056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大伙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364984" y="9030796"/>
            <a:ext cx="5814801" cy="44675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天龙八部正是一部很不错的经典网游，这些私服啊虽然给咱开辟新途径些可能，但问题其实真不少。我们</a:t>
            </a:r>
          </a:p>
          <a:p>
            <a:pPr marL="0" marR="0">
              <a:lnSpc>
                <a:spcPts val="1279"/>
              </a:lnSpc>
              <a:spcBef>
                <a:spcPts val="609"/>
              </a:spcBef>
              <a:spcAft>
                <a:spcPts val="0"/>
              </a:spcAft>
            </a:pP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面要享受不同体验，可要明白中间隐患啥</a:t>
            </a:r>
            <a:r>
              <a:rPr dirty="0" sz="950" spc="21">
                <a:solidFill>
                  <a:srgbClr val="535353"/>
                </a:solidFill>
                <a:latin typeface="Times New Roman"/>
                <a:cs typeface="Times New Roman"/>
              </a:rPr>
              <a:t/>
            </a: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。得自己斟酌个度玩玩能怎么更有意思自在呀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26410" y="9276989"/>
            <a:ext cx="644782" cy="20056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19">
                <a:solidFill>
                  <a:srgbClr val="535353"/>
                </a:solidFill>
                <a:latin typeface="Microsoft YaHei"/>
                <a:cs typeface="Microsoft YaHei"/>
              </a:rPr>
              <a:t>这些玩家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7772400" cy="9710871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85378" y="1908134"/>
            <a:ext cx="611957" cy="18973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93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>
                <a:solidFill>
                  <a:srgbClr val="ffffff"/>
                </a:solidFill>
                <a:latin typeface="QJJODE+icomoon"/>
                <a:cs typeface="QJJODE+icomoon"/>
                <a:hlinkClick r:id="rId4"/>
              </a:rPr>
              <a:t></a:t>
            </a:r>
            <a:r>
              <a:rPr dirty="0" sz="900">
                <a:solidFill>
                  <a:srgbClr val="ffffff"/>
                </a:solidFill>
                <a:latin typeface="Microsoft YaHei"/>
                <a:cs typeface="Microsoft YaHei"/>
                <a:hlinkClick r:id="rId4"/>
              </a:rPr>
              <a:t>上一篇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608861" y="1908134"/>
            <a:ext cx="611957" cy="18973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93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>
                <a:solidFill>
                  <a:srgbClr val="ffffff"/>
                </a:solidFill>
                <a:latin typeface="Microsoft YaHei"/>
                <a:cs typeface="Microsoft YaHei"/>
                <a:hlinkClick r:id="rId5"/>
              </a:rPr>
              <a:t>下一篇</a:t>
            </a:r>
            <a:r>
              <a:rPr dirty="0" sz="900">
                <a:solidFill>
                  <a:srgbClr val="ffffff"/>
                </a:solidFill>
                <a:latin typeface="QJJODE+icomoon"/>
                <a:cs typeface="QJJODE+icomoon"/>
                <a:hlinkClick r:id="rId5"/>
              </a:rPr>
              <a:t>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85378" y="2153372"/>
            <a:ext cx="3122059" cy="21734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64"/>
              </a:lnSpc>
              <a:spcBef>
                <a:spcPts val="0"/>
              </a:spcBef>
              <a:spcAft>
                <a:spcPts val="0"/>
              </a:spcAft>
            </a:pPr>
            <a:r>
              <a:rPr dirty="0" sz="1050" spc="-16">
                <a:solidFill>
                  <a:srgbClr val="ffffff"/>
                </a:solidFill>
                <a:latin typeface="Microsoft YaHei"/>
                <a:cs typeface="Microsoft YaHei"/>
                <a:hlinkClick r:id="rId4"/>
              </a:rPr>
              <a:t>热血江湖私服解析：优势、玩法与官方版本差异全</a:t>
            </a:r>
            <a:r>
              <a:rPr dirty="0" sz="1050">
                <a:solidFill>
                  <a:srgbClr val="ffffff"/>
                </a:solidFill>
                <a:latin typeface="UNBWJO+Rubik Regular"/>
                <a:cs typeface="UNBWJO+Rubik Regular"/>
                <a:hlinkClick r:id="rId4"/>
              </a:rPr>
              <a:t>…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311075" y="2153372"/>
            <a:ext cx="2909743" cy="2113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64"/>
              </a:lnSpc>
              <a:spcBef>
                <a:spcPts val="0"/>
              </a:spcBef>
              <a:spcAft>
                <a:spcPts val="0"/>
              </a:spcAft>
            </a:pPr>
            <a:r>
              <a:rPr dirty="0" sz="1050" spc="-16">
                <a:solidFill>
                  <a:srgbClr val="ffffff"/>
                </a:solidFill>
                <a:latin typeface="Microsoft YaHei"/>
                <a:cs typeface="Microsoft YaHei"/>
                <a:hlinkClick r:id="rId5"/>
              </a:rPr>
              <a:t>诛仙私服：畅快游戏背后的法律风险与避雷指南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77172" y="6019533"/>
            <a:ext cx="7045758" cy="36726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93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>
                <a:solidFill>
                  <a:srgbClr val="9ca0ad"/>
                </a:solidFill>
                <a:latin typeface="Microsoft YaHei"/>
                <a:cs typeface="Microsoft YaHei"/>
              </a:rPr>
              <a:t>本年度玩家首选找服平台</a:t>
            </a:r>
            <a:r>
              <a:rPr dirty="0" sz="900" spc="-31">
                <a:solidFill>
                  <a:srgbClr val="9ca0ad"/>
                </a:solidFill>
                <a:latin typeface="Times New Roman"/>
                <a:cs typeface="Times New Roman"/>
              </a:rPr>
              <a:t/>
            </a:r>
            <a:r>
              <a:rPr dirty="0" sz="900">
                <a:solidFill>
                  <a:srgbClr val="9ca0ad"/>
                </a:solidFill>
                <a:latin typeface="UNBWJO+Rubik Regular"/>
                <a:cs typeface="UNBWJO+Rubik Regular"/>
              </a:rPr>
              <a:t>-</a:t>
            </a:r>
            <a:r>
              <a:rPr dirty="0" sz="900" spc="-10">
                <a:solidFill>
                  <a:srgbClr val="9ca0ad"/>
                </a:solidFill>
                <a:latin typeface="UNBWJO+Rubik Regular"/>
                <a:cs typeface="UNBWJO+Rubik Regular"/>
              </a:rPr>
              <a:t/>
            </a:r>
            <a:r>
              <a:rPr dirty="0" sz="900">
                <a:solidFill>
                  <a:srgbClr val="9ca0ad"/>
                </a:solidFill>
                <a:latin typeface="Microsoft YaHei"/>
                <a:cs typeface="Microsoft YaHei"/>
              </a:rPr>
              <a:t>发布每日最新咨询，</a:t>
            </a:r>
            <a:r>
              <a:rPr dirty="0" sz="900">
                <a:solidFill>
                  <a:srgbClr val="9ca0ad"/>
                </a:solidFill>
                <a:latin typeface="UNBWJO+Rubik Regular"/>
                <a:cs typeface="UNBWJO+Rubik Regular"/>
              </a:rPr>
              <a:t>www.qzywt.com</a:t>
            </a:r>
            <a:r>
              <a:rPr dirty="0" sz="900" spc="-46">
                <a:solidFill>
                  <a:srgbClr val="9ca0ad"/>
                </a:solidFill>
                <a:latin typeface="UNBWJO+Rubik Regular"/>
                <a:cs typeface="UNBWJO+Rubik Regular"/>
              </a:rPr>
              <a:t/>
            </a:r>
            <a:r>
              <a:rPr dirty="0" sz="900">
                <a:solidFill>
                  <a:srgbClr val="9ca0ad"/>
                </a:solidFill>
                <a:latin typeface="Microsoft YaHei"/>
                <a:cs typeface="Microsoft YaHei"/>
              </a:rPr>
              <a:t>声明：有</a:t>
            </a:r>
            <a:r>
              <a:rPr dirty="0" sz="900">
                <a:solidFill>
                  <a:srgbClr val="9ca0ad"/>
                </a:solidFill>
                <a:latin typeface="UNBWJO+Rubik Regular"/>
                <a:cs typeface="UNBWJO+Rubik Regular"/>
              </a:rPr>
              <a:t>qzywt</a:t>
            </a:r>
            <a:r>
              <a:rPr dirty="0" sz="900">
                <a:solidFill>
                  <a:srgbClr val="9ca0ad"/>
                </a:solidFill>
                <a:latin typeface="Microsoft YaHei"/>
                <a:cs typeface="Microsoft YaHei"/>
              </a:rPr>
              <a:t>网为非盈利性网站，不接受任何赞助和广告；</a:t>
            </a:r>
            <a:r>
              <a:rPr dirty="0" sz="900" spc="-14">
                <a:solidFill>
                  <a:srgbClr val="9ca0ad"/>
                </a:solidFill>
                <a:latin typeface="UNBWJO+Rubik Regular"/>
                <a:cs typeface="UNBWJO+Rubik Regular"/>
              </a:rPr>
              <a:t>*</a:t>
            </a:r>
            <a:r>
              <a:rPr dirty="0" sz="900">
                <a:solidFill>
                  <a:srgbClr val="9ca0ad"/>
                </a:solidFill>
                <a:latin typeface="Microsoft YaHei"/>
                <a:cs typeface="Microsoft YaHei"/>
              </a:rPr>
              <a:t>注释：网</a:t>
            </a:r>
          </a:p>
          <a:p>
            <a:pPr marL="2474223" marR="0">
              <a:lnSpc>
                <a:spcPts val="1193"/>
              </a:lnSpc>
              <a:spcBef>
                <a:spcPts val="122"/>
              </a:spcBef>
              <a:spcAft>
                <a:spcPts val="0"/>
              </a:spcAft>
            </a:pPr>
            <a:r>
              <a:rPr dirty="0" sz="900">
                <a:solidFill>
                  <a:srgbClr val="9ca0ad"/>
                </a:solidFill>
                <a:latin typeface="Microsoft YaHei"/>
                <a:cs typeface="Microsoft YaHei"/>
              </a:rPr>
              <a:t>我们，将会尽快核实处理</a:t>
            </a:r>
            <a:r>
              <a:rPr dirty="0" sz="900" spc="-31">
                <a:solidFill>
                  <a:srgbClr val="9ca0ad"/>
                </a:solidFill>
                <a:latin typeface="Times New Roman"/>
                <a:cs typeface="Times New Roman"/>
              </a:rPr>
              <a:t/>
            </a:r>
            <a:r>
              <a:rPr dirty="0" sz="900">
                <a:solidFill>
                  <a:srgbClr val="9ca0ad"/>
                </a:solidFill>
                <a:latin typeface="Microsoft YaHei"/>
                <a:cs typeface="Microsoft YaHei"/>
              </a:rPr>
              <a:t>珍惜网络健康资源</a:t>
            </a:r>
            <a:r>
              <a:rPr dirty="0" sz="900" spc="-31">
                <a:solidFill>
                  <a:srgbClr val="9ca0ad"/>
                </a:solidFill>
                <a:latin typeface="Times New Roman"/>
                <a:cs typeface="Times New Roman"/>
              </a:rPr>
              <a:t/>
            </a:r>
            <a:r>
              <a:rPr dirty="0" sz="900">
                <a:solidFill>
                  <a:srgbClr val="9ca0ad"/>
                </a:solidFill>
                <a:latin typeface="Microsoft YaHei"/>
                <a:cs typeface="Microsoft YaHei"/>
              </a:rPr>
              <a:t>合理安排网络时间</a:t>
            </a:r>
            <a:r>
              <a:rPr dirty="0" sz="900" spc="-31">
                <a:solidFill>
                  <a:srgbClr val="9ca0ad"/>
                </a:solidFill>
                <a:latin typeface="Times New Roman"/>
                <a:cs typeface="Times New Roman"/>
              </a:rPr>
              <a:t/>
            </a:r>
            <a:r>
              <a:rPr dirty="0" sz="900">
                <a:solidFill>
                  <a:srgbClr val="9ca0ad"/>
                </a:solidFill>
                <a:latin typeface="Microsoft YaHei"/>
                <a:cs typeface="Microsoft YaHei"/>
              </a:rPr>
              <a:t>享受健康网络生活</a:t>
            </a:r>
            <a:r>
              <a:rPr dirty="0" sz="900">
                <a:solidFill>
                  <a:srgbClr val="9ca0ad"/>
                </a:solidFill>
                <a:latin typeface="UNBWJO+Rubik Regular"/>
                <a:cs typeface="UNBWJO+Rubik Regular"/>
              </a:rPr>
              <a:t>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3638152" y="6364200"/>
            <a:ext cx="1347708" cy="1949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93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>
                <a:solidFill>
                  <a:srgbClr val="a5a4a4"/>
                </a:solidFill>
                <a:latin typeface="Microsoft YaHei"/>
                <a:cs typeface="Microsoft YaHei"/>
                <a:hlinkClick r:id="rId6"/>
              </a:rPr>
              <a:t>鲁</a:t>
            </a:r>
            <a:r>
              <a:rPr dirty="0" sz="900">
                <a:solidFill>
                  <a:srgbClr val="a5a4a4"/>
                </a:solidFill>
                <a:latin typeface="UNBWJO+Rubik Regular"/>
                <a:cs typeface="UNBWJO+Rubik Regular"/>
                <a:hlinkClick r:id="rId6"/>
              </a:rPr>
              <a:t>ICP</a:t>
            </a:r>
            <a:r>
              <a:rPr dirty="0" sz="900">
                <a:solidFill>
                  <a:srgbClr val="a5a4a4"/>
                </a:solidFill>
                <a:latin typeface="Microsoft YaHei"/>
                <a:cs typeface="Microsoft YaHei"/>
                <a:hlinkClick r:id="rId6"/>
              </a:rPr>
              <a:t>备</a:t>
            </a:r>
            <a:r>
              <a:rPr dirty="0" sz="900">
                <a:solidFill>
                  <a:srgbClr val="a5a4a4"/>
                </a:solidFill>
                <a:latin typeface="UNBWJO+Rubik Regular"/>
                <a:cs typeface="UNBWJO+Rubik Regular"/>
                <a:hlinkClick r:id="rId6"/>
              </a:rPr>
              <a:t>2023037031</a:t>
            </a:r>
            <a:r>
              <a:rPr dirty="0" sz="900">
                <a:solidFill>
                  <a:srgbClr val="a5a4a4"/>
                </a:solidFill>
                <a:latin typeface="Microsoft YaHei"/>
                <a:cs typeface="Microsoft YaHei"/>
                <a:hlinkClick r:id="rId6"/>
              </a:rPr>
              <a:t>号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000411" y="6364200"/>
            <a:ext cx="1746225" cy="1949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93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>
                <a:solidFill>
                  <a:srgbClr val="a5a4a4"/>
                </a:solidFill>
                <a:latin typeface="Microsoft YaHei"/>
                <a:cs typeface="Microsoft YaHei"/>
                <a:hlinkClick r:id="rId2"/>
              </a:rPr>
              <a:t>鲁公网安备</a:t>
            </a:r>
            <a:r>
              <a:rPr dirty="0" sz="900">
                <a:solidFill>
                  <a:srgbClr val="a5a4a4"/>
                </a:solidFill>
                <a:latin typeface="UNBWJO+Rubik Regular"/>
                <a:cs typeface="UNBWJO+Rubik Regular"/>
                <a:hlinkClick r:id="rId2"/>
              </a:rPr>
              <a:t>:44030602007802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Administrator</dc:creator>
  <cp:lastModifiedBy>Administrator</cp:lastModifiedBy>
  <cp:revision>1</cp:revision>
  <dcterms:modified xsi:type="dcterms:W3CDTF">2025-10-30T11:08:00+08:00</dcterms:modified>
</cp:coreProperties>
</file>